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6" r:id="rId3"/>
    <p:sldId id="273" r:id="rId4"/>
    <p:sldId id="269" r:id="rId5"/>
    <p:sldId id="271" r:id="rId6"/>
    <p:sldId id="274" r:id="rId7"/>
    <p:sldId id="258" r:id="rId8"/>
    <p:sldId id="260" r:id="rId9"/>
    <p:sldId id="261" r:id="rId10"/>
    <p:sldId id="262" r:id="rId11"/>
    <p:sldId id="263" r:id="rId12"/>
    <p:sldId id="264" r:id="rId13"/>
    <p:sldId id="259" r:id="rId14"/>
    <p:sldId id="265" r:id="rId15"/>
    <p:sldId id="266" r:id="rId16"/>
    <p:sldId id="267" r:id="rId17"/>
    <p:sldId id="26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04.02.2025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6"/>
            <a:ext cx="8784976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Муниципальная опорная площадка </a:t>
            </a:r>
          </a:p>
          <a:p>
            <a:pPr marL="0" indent="0" algn="ctr">
              <a:buNone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Инклюзивное образование в ДОУ»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  <a:tabLst>
                <a:tab pos="1228725" algn="l"/>
              </a:tabLst>
            </a:pPr>
            <a:endParaRPr lang="ru-RU" dirty="0" smtClean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  <a:tabLst>
                <a:tab pos="1228725" algn="l"/>
              </a:tabLst>
            </a:pPr>
            <a:r>
              <a:rPr lang="ru-RU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«Личностно-ориентированный </a:t>
            </a:r>
            <a:r>
              <a:rPr lang="ru-RU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подход как основа социализации детей с ОВЗ дошкольного </a:t>
            </a:r>
            <a:r>
              <a:rPr lang="ru-RU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возраста».</a:t>
            </a:r>
            <a:endParaRPr lang="ru-RU" sz="2400" dirty="0"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 algn="ctr">
              <a:lnSpc>
                <a:spcPct val="115000"/>
              </a:lnSpc>
              <a:buNone/>
              <a:tabLst>
                <a:tab pos="1228725" algn="l"/>
              </a:tabLst>
            </a:pP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 algn="ctr">
              <a:lnSpc>
                <a:spcPct val="115000"/>
              </a:lnSpc>
              <a:buNone/>
              <a:tabLst>
                <a:tab pos="1228725" algn="l"/>
              </a:tabLst>
            </a:pP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 algn="ctr">
              <a:lnSpc>
                <a:spcPct val="115000"/>
              </a:lnSpc>
              <a:buNone/>
              <a:tabLst>
                <a:tab pos="1228725" algn="l"/>
              </a:tabLst>
            </a:pP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 algn="ctr">
              <a:lnSpc>
                <a:spcPct val="115000"/>
              </a:lnSpc>
              <a:buNone/>
              <a:tabLst>
                <a:tab pos="1228725" algn="l"/>
              </a:tabLst>
            </a:pPr>
            <a:endParaRPr lang="ru-RU" sz="2000" b="1" dirty="0" smtClean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lvl="0" indent="0" algn="ctr">
              <a:lnSpc>
                <a:spcPct val="115000"/>
              </a:lnSpc>
              <a:buNone/>
              <a:tabLst>
                <a:tab pos="1228725" algn="l"/>
              </a:tabLst>
            </a:pPr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2024-2025 гг.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дошкольное образовательное бюджетное учреждение города Бузулука </a:t>
            </a:r>
            <a:b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«Детский сад № 21 комбинированного вида»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D:\день толерантности\i13112015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297615"/>
            <a:ext cx="2291702" cy="256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57735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15136"/>
            <a:ext cx="2520280" cy="2815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702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3838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46733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0961"/>
            <a:ext cx="57531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2" t="7741" r="7055"/>
          <a:stretch/>
        </p:blipFill>
        <p:spPr bwMode="auto">
          <a:xfrm>
            <a:off x="5148943" y="4425786"/>
            <a:ext cx="3995057" cy="242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869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42888"/>
            <a:ext cx="7810500" cy="637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32421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299" y="3865960"/>
            <a:ext cx="3414869" cy="2975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3018141" cy="318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4664"/>
            <a:ext cx="4096591" cy="302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000" y="4297888"/>
            <a:ext cx="2957704" cy="1969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90790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18653" r="7387" b="17185"/>
          <a:stretch/>
        </p:blipFill>
        <p:spPr bwMode="auto">
          <a:xfrm>
            <a:off x="4644008" y="3517776"/>
            <a:ext cx="4290064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3647678" cy="278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281" y="404664"/>
            <a:ext cx="3405518" cy="2273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6" t="3360" r="13294" b="3936"/>
          <a:stretch/>
        </p:blipFill>
        <p:spPr bwMode="auto">
          <a:xfrm>
            <a:off x="107504" y="3561088"/>
            <a:ext cx="4104456" cy="219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838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4566558" cy="304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94"/>
          <a:stretch/>
        </p:blipFill>
        <p:spPr bwMode="auto">
          <a:xfrm>
            <a:off x="251520" y="404664"/>
            <a:ext cx="3210137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793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1" r="2576"/>
          <a:stretch/>
        </p:blipFill>
        <p:spPr bwMode="auto">
          <a:xfrm>
            <a:off x="4403040" y="53887"/>
            <a:ext cx="4740960" cy="155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5319"/>
          <a:stretch/>
        </p:blipFill>
        <p:spPr bwMode="auto">
          <a:xfrm>
            <a:off x="107504" y="53887"/>
            <a:ext cx="4608511" cy="155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1" y="2876600"/>
            <a:ext cx="3436267" cy="343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047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548681"/>
            <a:ext cx="8208912" cy="3960439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>
                <a:latin typeface="Times New Roman"/>
                <a:ea typeface="Times New Roman"/>
              </a:rPr>
              <a:t/>
            </a:r>
            <a:br>
              <a:rPr lang="ru-RU" dirty="0">
                <a:latin typeface="Times New Roman"/>
                <a:ea typeface="Times New Roman"/>
              </a:rPr>
            </a:br>
            <a:r>
              <a:rPr lang="ru-RU" sz="3600" dirty="0" smtClean="0">
                <a:solidFill>
                  <a:schemeClr val="tx1"/>
                </a:solidFill>
                <a:effectLst/>
                <a:latin typeface="Times New Roman"/>
                <a:ea typeface="Times New Roman"/>
              </a:rPr>
              <a:t>Заседание 1.</a:t>
            </a:r>
            <a:r>
              <a:rPr lang="ru-RU" dirty="0" smtClean="0">
                <a:latin typeface="Times New Roman"/>
                <a:ea typeface="Times New Roman"/>
              </a:rPr>
              <a:t/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Тема: «Ознакомление  </a:t>
            </a:r>
            <a:r>
              <a:rPr lang="ru-RU" sz="3600" dirty="0">
                <a:solidFill>
                  <a:schemeClr val="tx1"/>
                </a:solidFill>
                <a:latin typeface="Times New Roman"/>
                <a:ea typeface="Times New Roman"/>
              </a:rPr>
              <a:t>с новыми педагогическими идеями и технологиями к использованию личностно-ориентированного подхода к социальной адаптации детей с ОВЗ и детей-инвалидов в </a:t>
            </a:r>
            <a:r>
              <a:rPr lang="ru-RU" sz="3600" dirty="0" smtClean="0">
                <a:solidFill>
                  <a:schemeClr val="tx1"/>
                </a:solidFill>
                <a:latin typeface="Times New Roman"/>
                <a:ea typeface="Times New Roman"/>
              </a:rPr>
              <a:t>ДОО»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картинки\shablon_vospitateli_krujkovaya-rabota-1--400x24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158142"/>
            <a:ext cx="4104456" cy="2462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30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«Личностно-ориентированный подход в социальной адаптации детей с ОВЗ и детей-инвалидов в ДОУ»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07904" y="3611607"/>
            <a:ext cx="4750296" cy="1199704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r>
              <a:rPr lang="ru-RU" dirty="0" err="1" smtClean="0"/>
              <a:t>И.А.Ушакова</a:t>
            </a:r>
            <a:r>
              <a:rPr lang="ru-RU" dirty="0" smtClean="0"/>
              <a:t>,</a:t>
            </a:r>
          </a:p>
          <a:p>
            <a:r>
              <a:rPr lang="ru-RU" dirty="0" smtClean="0"/>
              <a:t>педагог-психолог</a:t>
            </a:r>
          </a:p>
          <a:p>
            <a:r>
              <a:rPr lang="ru-RU" dirty="0" smtClean="0"/>
              <a:t>МДОБУ «Детский сад № 21»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987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t="11990" r="10285" b="20364"/>
          <a:stretch/>
        </p:blipFill>
        <p:spPr bwMode="auto">
          <a:xfrm>
            <a:off x="5004048" y="4676143"/>
            <a:ext cx="3832295" cy="21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332656"/>
            <a:ext cx="8280920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Дети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с ОВЗ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— это дети в возрасте от 0 до 18 лет с физическими и (или) психическими недостатками, имеющими временное или постоянное отклонение в физическом или психическом развитии. Статус «ребёнок с ОВЗ» устанавливается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территориальной психолого-медико-педагогической комиссией (ТПМПК).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Категории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с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ОВЗ: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дети с нарушениями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зрения, 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 нарушениями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слуха, 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 тяжелыми нарушениями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речи, 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 нарушениями опорно-двигательного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аппарата, 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 задержкой психического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развития,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дети с расстройствами аутистического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спектра,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дети с интеллектуальными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нарушениями,</a:t>
            </a:r>
          </a:p>
          <a:p>
            <a:pPr lvl="0" algn="just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 дети с тяжелыми множественными нарушениями развития.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endParaRPr lang="ru-RU" sz="20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83575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04665"/>
            <a:ext cx="82089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Ребёнок-инвалид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— это лицо, не достигшее 18 лет со стойким расстройством функций организма, спровоцированным последствиями травм, заболеваниями или врождёнными дефектами, которые привели к ограничению жизнедеятельности. Инвалидность устанавливают врачи на медико-социальной экспертизе.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65" y="2636912"/>
            <a:ext cx="5366047" cy="3575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0309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Ценность </a:t>
            </a:r>
            <a:r>
              <a:rPr lang="ru-RU" dirty="0"/>
              <a:t>человека не зависит от его способностей и достижений.</a:t>
            </a:r>
          </a:p>
          <a:p>
            <a:r>
              <a:rPr lang="ru-RU" dirty="0" smtClean="0"/>
              <a:t>Каждый </a:t>
            </a:r>
            <a:r>
              <a:rPr lang="ru-RU" dirty="0"/>
              <a:t>человек способен чувствовать и думать.</a:t>
            </a:r>
          </a:p>
          <a:p>
            <a:r>
              <a:rPr lang="ru-RU" dirty="0" smtClean="0"/>
              <a:t>Каждый </a:t>
            </a:r>
            <a:r>
              <a:rPr lang="ru-RU" dirty="0"/>
              <a:t>человек имеет право на общение и на то, чтобы быть услышанным.</a:t>
            </a:r>
          </a:p>
          <a:p>
            <a:r>
              <a:rPr lang="ru-RU" dirty="0" smtClean="0"/>
              <a:t>Все </a:t>
            </a:r>
            <a:r>
              <a:rPr lang="ru-RU" dirty="0"/>
              <a:t>люди нуждаются друг в друге.</a:t>
            </a:r>
          </a:p>
          <a:p>
            <a:r>
              <a:rPr lang="ru-RU" dirty="0" smtClean="0"/>
              <a:t>Подлинное </a:t>
            </a:r>
            <a:r>
              <a:rPr lang="ru-RU" dirty="0"/>
              <a:t>образование может осуществляться только в контексте реальных взаимоотношений.</a:t>
            </a:r>
          </a:p>
          <a:p>
            <a:r>
              <a:rPr lang="ru-RU" dirty="0" smtClean="0"/>
              <a:t>Все </a:t>
            </a:r>
            <a:r>
              <a:rPr lang="ru-RU" dirty="0"/>
              <a:t>люди нуждаются в поддержке и дружбе ровесников.</a:t>
            </a:r>
          </a:p>
          <a:p>
            <a:r>
              <a:rPr lang="ru-RU" dirty="0" smtClean="0"/>
              <a:t>Для </a:t>
            </a:r>
            <a:r>
              <a:rPr lang="ru-RU" dirty="0"/>
              <a:t>всех обучающихся достижение прогресса скорее может быть в том, что они могут делать, чем в том, что не могут.</a:t>
            </a:r>
          </a:p>
          <a:p>
            <a:r>
              <a:rPr lang="ru-RU" dirty="0" smtClean="0"/>
              <a:t>Разнообразие </a:t>
            </a:r>
            <a:r>
              <a:rPr lang="ru-RU" dirty="0"/>
              <a:t>усиливает все стороны жизни человека.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Восемь </a:t>
            </a:r>
            <a:r>
              <a:rPr lang="ru-RU" dirty="0"/>
              <a:t>принципов инклюзивного образования:</a:t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656" y="5229200"/>
            <a:ext cx="5635550" cy="1247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001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0433" cy="684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3035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8549208" cy="6403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531726"/>
            <a:ext cx="2070375" cy="231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693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12968" cy="6349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3121" y="4581128"/>
            <a:ext cx="1944361" cy="2172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9944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983</TotalTime>
  <Words>285</Words>
  <Application>Microsoft Office PowerPoint</Application>
  <PresentationFormat>Экран (4:3)</PresentationFormat>
  <Paragraphs>37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Открытая</vt:lpstr>
      <vt:lpstr>Муниципальное дошкольное образовательное бюджетное учреждение города Бузулука  «Детский сад № 21 комбинированного вида»</vt:lpstr>
      <vt:lpstr>           Заседание 1. Тема: «Ознакомление  с новыми педагогическими идеями и технологиями к использованию личностно-ориентированного подхода к социальной адаптации детей с ОВЗ и детей-инвалидов в ДОО»</vt:lpstr>
      <vt:lpstr>«Личностно-ориентированный подход в социальной адаптации детей с ОВЗ и детей-инвалидов в ДОУ»</vt:lpstr>
      <vt:lpstr>Презентация PowerPoint</vt:lpstr>
      <vt:lpstr>Презентация PowerPoint</vt:lpstr>
      <vt:lpstr>  Восемь принципов инклюзивного образования: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бюджетное учреждение города Бузулука  «Детский сад № 21 комбинированного вида»</dc:title>
  <dc:creator>Пользователь</dc:creator>
  <cp:lastModifiedBy>Пользователь</cp:lastModifiedBy>
  <cp:revision>24</cp:revision>
  <dcterms:created xsi:type="dcterms:W3CDTF">2025-01-29T04:56:04Z</dcterms:created>
  <dcterms:modified xsi:type="dcterms:W3CDTF">2025-02-04T09:16:11Z</dcterms:modified>
</cp:coreProperties>
</file>