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6" r:id="rId11"/>
    <p:sldId id="258" r:id="rId12"/>
    <p:sldId id="270" r:id="rId13"/>
    <p:sldId id="271" r:id="rId14"/>
    <p:sldId id="272" r:id="rId15"/>
    <p:sldId id="287" r:id="rId16"/>
    <p:sldId id="273" r:id="rId17"/>
    <p:sldId id="288" r:id="rId18"/>
    <p:sldId id="289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47" autoAdjust="0"/>
  </p:normalViewPr>
  <p:slideViewPr>
    <p:cSldViewPr>
      <p:cViewPr>
        <p:scale>
          <a:sx n="92" d="100"/>
          <a:sy n="92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458200" cy="12223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Calibri"/>
                <a:ea typeface="Calibri"/>
                <a:cs typeface="Times New Roman"/>
              </a:rPr>
              <a:t>Нетрадиционные формы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коррекции </a:t>
            </a:r>
            <a:r>
              <a:rPr lang="ru-RU" b="1" dirty="0">
                <a:effectLst/>
                <a:latin typeface="Calibri"/>
                <a:ea typeface="Calibri"/>
                <a:cs typeface="Times New Roman"/>
              </a:rPr>
              <a:t>артикуляторной моторики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у </a:t>
            </a:r>
            <a:r>
              <a:rPr lang="ru-RU" b="1" dirty="0">
                <a:effectLst/>
                <a:latin typeface="Calibri"/>
                <a:ea typeface="Calibri"/>
                <a:cs typeface="Times New Roman"/>
              </a:rPr>
              <a:t>детей дошкольного возраста 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с ТНР .</a:t>
            </a:r>
            <a:r>
              <a:rPr lang="ru-RU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effectLst/>
                <a:latin typeface="Calibri"/>
                <a:ea typeface="Calibri"/>
                <a:cs typeface="Times New Roman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725144"/>
            <a:ext cx="3907160" cy="1728192"/>
          </a:xfrm>
        </p:spPr>
        <p:txBody>
          <a:bodyPr>
            <a:normAutofit fontScale="85000" lnSpcReduction="10000"/>
          </a:bodyPr>
          <a:lstStyle/>
          <a:p>
            <a:pPr algn="r"/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 algn="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МДОБУ </a:t>
            </a:r>
            <a:r>
              <a:rPr lang="ru-RU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сад </a:t>
            </a:r>
            <a:r>
              <a:rPr lang="ru-RU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№21</a:t>
            </a:r>
            <a:r>
              <a:rPr lang="ru-RU" sz="18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учитель-логопед: Маркова Л.З.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6207" b="7447"/>
          <a:stretch/>
        </p:blipFill>
        <p:spPr>
          <a:xfrm>
            <a:off x="2381977" y="5013176"/>
            <a:ext cx="2100943" cy="159876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" b="19372"/>
          <a:stretch/>
        </p:blipFill>
        <p:spPr>
          <a:xfrm>
            <a:off x="6607766" y="2852936"/>
            <a:ext cx="2106251" cy="131879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r="6503"/>
          <a:stretch/>
        </p:blipFill>
        <p:spPr bwMode="auto">
          <a:xfrm>
            <a:off x="179512" y="1127799"/>
            <a:ext cx="2411590" cy="180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User\Desktop\Фото БЭП\DSC001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r="4942"/>
          <a:stretch/>
        </p:blipFill>
        <p:spPr bwMode="auto">
          <a:xfrm>
            <a:off x="3203847" y="1127799"/>
            <a:ext cx="255814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Фото БЭП\Новая папка\DSC000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9" r="4690" b="5396"/>
          <a:stretch/>
        </p:blipFill>
        <p:spPr bwMode="auto">
          <a:xfrm rot="5400000">
            <a:off x="81436" y="4530911"/>
            <a:ext cx="2409497" cy="192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3"/>
          <a:stretch/>
        </p:blipFill>
        <p:spPr bwMode="auto">
          <a:xfrm>
            <a:off x="6478286" y="188639"/>
            <a:ext cx="2356977" cy="244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Users\User\Desktop\Фото БЭП\Новая папка\DSC0008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r="4223" b="3520"/>
          <a:stretch/>
        </p:blipFill>
        <p:spPr bwMode="auto">
          <a:xfrm rot="5400000" flipV="1">
            <a:off x="4559381" y="4458773"/>
            <a:ext cx="2405221" cy="207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3766" r="11810" b="8502"/>
          <a:stretch/>
        </p:blipFill>
        <p:spPr bwMode="auto">
          <a:xfrm>
            <a:off x="1763688" y="2198914"/>
            <a:ext cx="1883230" cy="18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5" y="332656"/>
            <a:ext cx="5150800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Биоэнергопластика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29614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43473"/>
            <a:ext cx="4299955" cy="3455664"/>
          </a:xfrm>
        </p:spPr>
      </p:pic>
      <p:sp>
        <p:nvSpPr>
          <p:cNvPr id="5" name="TextBox 4"/>
          <p:cNvSpPr txBox="1"/>
          <p:nvPr/>
        </p:nvSpPr>
        <p:spPr>
          <a:xfrm>
            <a:off x="323528" y="1261209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Гастрономически</a:t>
            </a:r>
            <a:r>
              <a:rPr lang="ru-RU" sz="2800" b="1" dirty="0" smtClean="0"/>
              <a:t>–логопедические игры</a:t>
            </a:r>
            <a:endParaRPr lang="ru-RU" sz="2800" b="1" dirty="0"/>
          </a:p>
          <a:p>
            <a:endParaRPr lang="ru-RU" dirty="0"/>
          </a:p>
          <a:p>
            <a:pPr algn="ctr"/>
            <a:r>
              <a:rPr lang="ru-RU" dirty="0" smtClean="0"/>
              <a:t>1</a:t>
            </a:r>
            <a:r>
              <a:rPr lang="ru-RU" dirty="0"/>
              <a:t>. Высунь язык и продержи на нем соломинку как можно дольше.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640960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Использование нетрадиционных форм проведения артикуляционной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гимнастики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8382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cap="none" dirty="0" err="1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Гастрономически</a:t>
            </a:r>
            <a:r>
              <a:rPr lang="ru-RU" b="1" cap="none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–логопедические игры</a:t>
            </a:r>
            <a:br>
              <a:rPr lang="ru-RU" b="1" cap="none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b="1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8"/>
          <a:stretch/>
        </p:blipFill>
        <p:spPr>
          <a:xfrm>
            <a:off x="899592" y="2750930"/>
            <a:ext cx="3384376" cy="337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3"/>
          <a:stretch/>
        </p:blipFill>
        <p:spPr>
          <a:xfrm>
            <a:off x="5148064" y="2780928"/>
            <a:ext cx="3419872" cy="335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1340768"/>
            <a:ext cx="824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Открой рот и постарайся удержать соломинку в равновесии на языке. Можно прижать к верхним зубам, но рот закрывать нельзя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Сделай усы! Удерживай соломинку </a:t>
            </a:r>
            <a:r>
              <a:rPr lang="ru-RU" dirty="0" smtClean="0"/>
              <a:t>губами.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0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882201" cy="119824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b="1" cap="none" dirty="0" smtClean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400" b="1" cap="none" dirty="0" smtClean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b="1" cap="none" dirty="0" err="1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Гастрономически</a:t>
            </a:r>
            <a:r>
              <a:rPr lang="ru-RU" b="1" cap="none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–логопедические игры</a:t>
            </a:r>
            <a:br>
              <a:rPr lang="ru-RU" b="1" cap="none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43932"/>
            <a:ext cx="3368344" cy="3293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"/>
          <a:stretch/>
        </p:blipFill>
        <p:spPr>
          <a:xfrm>
            <a:off x="4860031" y="2924944"/>
            <a:ext cx="3115139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7" y="1124744"/>
            <a:ext cx="81369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Сделай усы! Удерживай соломинку у верхней губы с помощью кончика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языка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Теперь задание потруднее: соломинку нужно удержать в вертикальном положении (почти), зажав один конец между нижними зубами и языком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5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2474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Упражнения.с</a:t>
            </a:r>
            <a:r>
              <a:rPr lang="ru-RU" b="1" dirty="0" smtClean="0"/>
              <a:t> </a:t>
            </a:r>
            <a:r>
              <a:rPr lang="ru-RU" b="1" dirty="0" err="1" smtClean="0"/>
              <a:t>чупа-чупсом</a:t>
            </a:r>
            <a:r>
              <a:rPr lang="ru-RU" dirty="0" smtClean="0"/>
              <a:t>. Удерживая </a:t>
            </a:r>
            <a:r>
              <a:rPr lang="ru-RU" dirty="0" err="1" smtClean="0"/>
              <a:t>чупа-чупс</a:t>
            </a:r>
            <a:r>
              <a:rPr lang="ru-RU" dirty="0" smtClean="0"/>
              <a:t>  губами, попробовать подвигать палочкой сначала сверху-вниз,, затем из стороны в сторону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Фото БЭП\Новая папка\чупа-чупс\Новая папка\IMG_69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20026" r="6527" b="15578"/>
          <a:stretch/>
        </p:blipFill>
        <p:spPr bwMode="auto">
          <a:xfrm>
            <a:off x="611560" y="1806720"/>
            <a:ext cx="3443114" cy="226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БЭП\Новая папка\чупа-чупс\Новая папка\IMG_69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17697" r="7872" b="22506"/>
          <a:stretch/>
        </p:blipFill>
        <p:spPr bwMode="auto">
          <a:xfrm>
            <a:off x="5060008" y="1789952"/>
            <a:ext cx="3328416" cy="225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БЭП\Новая папка\чупа-чупс\Новая папка\IMG_69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9" t="22277" r="7655" b="17520"/>
          <a:stretch/>
        </p:blipFill>
        <p:spPr bwMode="auto">
          <a:xfrm>
            <a:off x="5096583" y="4360218"/>
            <a:ext cx="3291841" cy="2268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 БЭП\Новая папка\чупа-чупс\Новая папка\IMG_69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38642" r="12938"/>
          <a:stretch/>
        </p:blipFill>
        <p:spPr bwMode="auto">
          <a:xfrm>
            <a:off x="602440" y="4360218"/>
            <a:ext cx="3429000" cy="226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A5644E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Гастрономически</a:t>
            </a:r>
            <a:r>
              <a:rPr lang="ru-RU" sz="3200" b="1" dirty="0">
                <a:solidFill>
                  <a:srgbClr val="A5644E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–логопедические игры</a:t>
            </a:r>
            <a:r>
              <a:rPr lang="ru-RU" sz="3600" b="1" dirty="0">
                <a:solidFill>
                  <a:srgbClr val="A5644E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A5644E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0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БЭП\Новая папка\чупа-чупс\Новая папка (2)\IMG_696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29194"/>
          <a:stretch/>
        </p:blipFill>
        <p:spPr bwMode="auto">
          <a:xfrm flipH="1">
            <a:off x="323528" y="3310128"/>
            <a:ext cx="4176464" cy="320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БЭП\Новая папка\чупа-чупс\Новая папка (2)\IMG_69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32674"/>
          <a:stretch/>
        </p:blipFill>
        <p:spPr bwMode="auto">
          <a:xfrm>
            <a:off x="4810283" y="1268760"/>
            <a:ext cx="4068107" cy="2998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268760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Приоткрыть  рот, губы в улыбке, сделать чашечку, положить в чашечку </a:t>
            </a:r>
            <a:r>
              <a:rPr lang="ru-RU" sz="2400" dirty="0" err="1" smtClean="0"/>
              <a:t>чупа-чупс</a:t>
            </a:r>
            <a:r>
              <a:rPr lang="ru-RU" sz="2400" dirty="0" smtClean="0"/>
              <a:t> и попробовать удержать леденец 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4499991" cy="136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5548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A5644E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Гастрономически</a:t>
            </a:r>
            <a:r>
              <a:rPr lang="ru-RU" sz="3200" b="1" dirty="0">
                <a:solidFill>
                  <a:srgbClr val="A5644E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–логопедические игры</a:t>
            </a:r>
            <a:r>
              <a:rPr lang="ru-RU" sz="3600" b="1" dirty="0">
                <a:solidFill>
                  <a:srgbClr val="A5644E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A5644E">
                    <a:lumMod val="5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10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8" b="-1"/>
          <a:stretch/>
        </p:blipFill>
        <p:spPr>
          <a:xfrm>
            <a:off x="6896" y="968828"/>
            <a:ext cx="9137104" cy="5889171"/>
          </a:xfrm>
        </p:spPr>
      </p:pic>
      <p:pic>
        <p:nvPicPr>
          <p:cNvPr id="3075" name="Picture 3" descr="C:\Users\User\Desktop\Фото БЭП\IMG_69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/>
          <a:stretch/>
        </p:blipFill>
        <p:spPr bwMode="auto">
          <a:xfrm>
            <a:off x="3419872" y="3861048"/>
            <a:ext cx="2592287" cy="2578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Desktop\Фото БЭП\IMG_69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7"/>
          <a:stretch/>
        </p:blipFill>
        <p:spPr bwMode="auto">
          <a:xfrm>
            <a:off x="6084167" y="5085184"/>
            <a:ext cx="2550493" cy="135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56" y="2492895"/>
            <a:ext cx="2779713" cy="262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78497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Артикуляционная гимнастика «Язычок-силач»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 с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использованием сушек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5"/>
            <a:ext cx="8784976" cy="5705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Положить за щеку кусочек яблока, ягодки, изюм и перекатывать его из щеки в щеку.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Приклеить к небу конфетку и ребенок должен поднять язык вверх и отлепить.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Намазать губы чем- </a:t>
            </a:r>
            <a:r>
              <a:rPr lang="ru-RU" sz="2400" dirty="0" err="1">
                <a:latin typeface="Arial" pitchFamily="34" charset="0"/>
                <a:ea typeface="Calibri"/>
                <a:cs typeface="Arial" pitchFamily="34" charset="0"/>
              </a:rPr>
              <a:t>нибудь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 сладким и пусть ребенок слизывает языком.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 Также можно слизывать с тарелки языком мед, варенье, сгущенку.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В углубление «чашечки» языка, так сказать «дно» капать из пипетки что-нибудь сладкое, класть кусочки цукатов.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Погонять языком кусочки печенья, шоколада, изюм, цукаты, забивая гол.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24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712967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Еще несколько упражнений для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сладкоежек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29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67913"/>
            <a:ext cx="813690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       Артикуляционная 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гимнастика является основой формирования речевых  звуков, фонем и коррекции нарушений звукопроизношения. Ранее она была доступна только специалистам логопедам. На современном этапе ею должен овладеть каждый педагог.</a:t>
            </a:r>
            <a:endParaRPr lang="ru-RU" sz="24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7" y="836712"/>
            <a:ext cx="4320481" cy="1057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Для 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вас, педагоги!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71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852936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 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021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-459432"/>
            <a:ext cx="7772400" cy="1735484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858000"/>
            <a:ext cx="6400800" cy="147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8984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Артикуляционная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гимнастика является основой формирования речевых звуков , фонем  и коррекции нарушений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звукопроизношения.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t="18098" r="25070" b="50000"/>
          <a:stretch/>
        </p:blipFill>
        <p:spPr bwMode="auto">
          <a:xfrm>
            <a:off x="3059832" y="3861048"/>
            <a:ext cx="2753103" cy="223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3" t="60909" r="40675" b="21970"/>
          <a:stretch/>
        </p:blipFill>
        <p:spPr bwMode="auto">
          <a:xfrm>
            <a:off x="1547664" y="2492897"/>
            <a:ext cx="5232791" cy="16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cap="none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«Артикуляционные </a:t>
            </a:r>
            <a:r>
              <a:rPr lang="ru-RU" b="1" cap="none" dirty="0" err="1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бродилки</a:t>
            </a:r>
            <a:r>
              <a:rPr lang="ru-RU" b="1" cap="none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»</a:t>
            </a:r>
            <a:br>
              <a:rPr lang="ru-RU" b="1" cap="none" dirty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726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4200" b="1" dirty="0" smtClean="0">
                <a:solidFill>
                  <a:schemeClr val="tx1"/>
                </a:solidFill>
              </a:rPr>
              <a:t>Цель</a:t>
            </a:r>
            <a:r>
              <a:rPr lang="ru-RU" sz="4200" b="1" dirty="0">
                <a:solidFill>
                  <a:schemeClr val="tx1"/>
                </a:solidFill>
              </a:rPr>
              <a:t>:</a:t>
            </a:r>
            <a:r>
              <a:rPr lang="ru-RU" sz="4200" dirty="0">
                <a:solidFill>
                  <a:schemeClr val="tx1"/>
                </a:solidFill>
              </a:rPr>
              <a:t> активизировать детей для выполнения артикуляционных упражнений.</a:t>
            </a:r>
          </a:p>
          <a:p>
            <a:pPr algn="just"/>
            <a:endParaRPr lang="ru-RU" sz="4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4200" b="1" dirty="0" smtClean="0">
                <a:solidFill>
                  <a:schemeClr val="tx1"/>
                </a:solidFill>
              </a:rPr>
              <a:t>Ход </a:t>
            </a:r>
            <a:r>
              <a:rPr lang="ru-RU" sz="4200" b="1" dirty="0">
                <a:solidFill>
                  <a:schemeClr val="tx1"/>
                </a:solidFill>
              </a:rPr>
              <a:t>игры:</a:t>
            </a:r>
            <a:endParaRPr lang="ru-RU" sz="4200" dirty="0">
              <a:solidFill>
                <a:schemeClr val="tx1"/>
              </a:solidFill>
            </a:endParaRPr>
          </a:p>
          <a:p>
            <a:pPr algn="just"/>
            <a:r>
              <a:rPr lang="ru-RU" sz="4200" dirty="0">
                <a:solidFill>
                  <a:schemeClr val="tx1"/>
                </a:solidFill>
              </a:rPr>
              <a:t>1</a:t>
            </a:r>
            <a:r>
              <a:rPr lang="ru-RU" sz="4200" dirty="0" smtClean="0">
                <a:solidFill>
                  <a:schemeClr val="tx1"/>
                </a:solidFill>
              </a:rPr>
              <a:t>. Помоги </a:t>
            </a:r>
            <a:r>
              <a:rPr lang="ru-RU" sz="4200" dirty="0" err="1">
                <a:solidFill>
                  <a:schemeClr val="tx1"/>
                </a:solidFill>
              </a:rPr>
              <a:t>Карлсону</a:t>
            </a:r>
            <a:r>
              <a:rPr lang="ru-RU" sz="4200" dirty="0">
                <a:solidFill>
                  <a:schemeClr val="tx1"/>
                </a:solidFill>
              </a:rPr>
              <a:t> дойти до варенья, выполнив все упражнения (артикуляционные упражнения для звуков Р и </a:t>
            </a:r>
            <a:r>
              <a:rPr lang="ru-RU" sz="4200" dirty="0" err="1">
                <a:solidFill>
                  <a:schemeClr val="tx1"/>
                </a:solidFill>
              </a:rPr>
              <a:t>Рь</a:t>
            </a:r>
            <a:r>
              <a:rPr lang="ru-RU" sz="4200" dirty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ru-RU" sz="4200" dirty="0">
                <a:solidFill>
                  <a:schemeClr val="tx1"/>
                </a:solidFill>
              </a:rPr>
              <a:t>2</a:t>
            </a:r>
            <a:r>
              <a:rPr lang="ru-RU" sz="4200" dirty="0" smtClean="0">
                <a:solidFill>
                  <a:schemeClr val="tx1"/>
                </a:solidFill>
              </a:rPr>
              <a:t>. Помоги </a:t>
            </a:r>
            <a:r>
              <a:rPr lang="ru-RU" sz="4200" dirty="0">
                <a:solidFill>
                  <a:schemeClr val="tx1"/>
                </a:solidFill>
              </a:rPr>
              <a:t>Сове дойти до Ослика и поздравить его с днем рождения (артикуляционные упражнения для свистящих звуков).</a:t>
            </a:r>
          </a:p>
          <a:p>
            <a:pPr algn="just"/>
            <a:r>
              <a:rPr lang="ru-RU" sz="4200" dirty="0">
                <a:solidFill>
                  <a:schemeClr val="tx1"/>
                </a:solidFill>
              </a:rPr>
              <a:t>3</a:t>
            </a:r>
            <a:r>
              <a:rPr lang="ru-RU" sz="4200" dirty="0" smtClean="0">
                <a:solidFill>
                  <a:schemeClr val="tx1"/>
                </a:solidFill>
              </a:rPr>
              <a:t>. Помоги </a:t>
            </a:r>
            <a:r>
              <a:rPr lang="ru-RU" sz="4200" dirty="0">
                <a:solidFill>
                  <a:schemeClr val="tx1"/>
                </a:solidFill>
              </a:rPr>
              <a:t>Чебурашке выполнить упражнения и получить в подарок воздушные шарики (артикуляционные упражнения для шипящих звуков).</a:t>
            </a:r>
          </a:p>
          <a:p>
            <a:pPr algn="just"/>
            <a:r>
              <a:rPr lang="ru-RU" sz="4200" dirty="0">
                <a:solidFill>
                  <a:schemeClr val="tx1"/>
                </a:solidFill>
              </a:rPr>
              <a:t>4</a:t>
            </a:r>
            <a:r>
              <a:rPr lang="ru-RU" sz="4200" dirty="0" smtClean="0">
                <a:solidFill>
                  <a:schemeClr val="tx1"/>
                </a:solidFill>
              </a:rPr>
              <a:t>. Помоги </a:t>
            </a:r>
            <a:r>
              <a:rPr lang="ru-RU" sz="4200" dirty="0" err="1">
                <a:solidFill>
                  <a:schemeClr val="tx1"/>
                </a:solidFill>
              </a:rPr>
              <a:t>Лунтику</a:t>
            </a:r>
            <a:r>
              <a:rPr lang="ru-RU" sz="4200" dirty="0">
                <a:solidFill>
                  <a:schemeClr val="tx1"/>
                </a:solidFill>
              </a:rPr>
              <a:t> добраться до своей подружки Милы (артикуляционные упражнения для звуков Л и Ль).</a:t>
            </a:r>
          </a:p>
          <a:p>
            <a:pPr marL="0" indent="0" algn="just">
              <a:buNone/>
            </a:pPr>
            <a:endParaRPr lang="ru-RU" sz="4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Помоги Сове дойти до Ослика и поздравить его с днем рождения (артикуляционные упражнения для свистящих звуков).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29655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211"/>
            <a:ext cx="8686800" cy="838200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Помоги Чебурашке выполнить упражнения и получить в подарок воздушные шарики (артикуляционные упражнения для шипящих звуков).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32389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Помоги </a:t>
            </a:r>
            <a:r>
              <a:rPr lang="ru-RU" sz="2400" dirty="0" err="1">
                <a:effectLst/>
              </a:rPr>
              <a:t>Лунтику</a:t>
            </a:r>
            <a:r>
              <a:rPr lang="ru-RU" sz="2400" dirty="0">
                <a:effectLst/>
              </a:rPr>
              <a:t> добраться до своей подружки Милы (артикуляционные упражнения для звуков Л и Ль).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290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095"/>
            <a:ext cx="9144000" cy="55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Помоги </a:t>
            </a:r>
            <a:r>
              <a:rPr lang="ru-RU" sz="2000" dirty="0" err="1">
                <a:effectLst/>
              </a:rPr>
              <a:t>Карлсону</a:t>
            </a:r>
            <a:r>
              <a:rPr lang="ru-RU" sz="2000" dirty="0">
                <a:effectLst/>
              </a:rPr>
              <a:t> дойти до варенья, выполнив все упражнения (артикуляционные упражнения для звуков Р и </a:t>
            </a:r>
            <a:r>
              <a:rPr lang="ru-RU" sz="2000" dirty="0" err="1">
                <a:effectLst/>
              </a:rPr>
              <a:t>Рь</a:t>
            </a:r>
            <a:r>
              <a:rPr lang="ru-RU" sz="2000" dirty="0">
                <a:effectLst/>
              </a:rPr>
              <a:t>).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  <p:extLst>
      <p:ext uri="{BB962C8B-B14F-4D97-AF65-F5344CB8AC3E}">
        <p14:creationId xmlns:p14="http://schemas.microsoft.com/office/powerpoint/2010/main" val="31300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0"/>
          <a:stretch/>
        </p:blipFill>
        <p:spPr>
          <a:xfrm>
            <a:off x="179512" y="1772816"/>
            <a:ext cx="8460432" cy="49685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/>
          <a:stretch/>
        </p:blipFill>
        <p:spPr bwMode="auto">
          <a:xfrm>
            <a:off x="395536" y="1268761"/>
            <a:ext cx="7489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24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«Артикуляционные кубики»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07904" y="1340768"/>
            <a:ext cx="319033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пошире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открываем,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бегемотиков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играем: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 раскроем ротик,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голодный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бегемотик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238" y="1268760"/>
            <a:ext cx="2185366" cy="282904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70851"/>
            <a:ext cx="2664296" cy="1874446"/>
          </a:xfrm>
          <a:prstGeom prst="rect">
            <a:avLst/>
          </a:prstGeom>
        </p:spPr>
      </p:pic>
      <p:pic>
        <p:nvPicPr>
          <p:cNvPr id="1026" name="Picture 2" descr="C:\Users\User\Desktop\Фото БЭП\DSC00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5456"/>
            <a:ext cx="3067539" cy="270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БЭП\Новая папка\DSC001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5911" r="49649" b="9562"/>
          <a:stretch/>
        </p:blipFill>
        <p:spPr bwMode="auto">
          <a:xfrm>
            <a:off x="1979712" y="3152985"/>
            <a:ext cx="3428390" cy="313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116632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Биоэнергопластика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Фонетическая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ритмика.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604</TotalTime>
  <Words>394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Нетрадиционные формы коррекции артикуляторной моторики  у детей дошкольного возраста   с ТНР . </vt:lpstr>
      <vt:lpstr>    </vt:lpstr>
      <vt:lpstr>«Артикуляционные бродилки» </vt:lpstr>
      <vt:lpstr>Помоги Сове дойти до Ослика и поздравить его с днем рождения (артикуляционные упражнения для свистящих звуков).</vt:lpstr>
      <vt:lpstr>Помоги Чебурашке выполнить упражнения и получить в подарок воздушные шарики (артикуляционные упражнения для шипящих звуков).</vt:lpstr>
      <vt:lpstr>Помоги Лунтику добраться до своей подружки Милы (артикуляционные упражнения для звуков Л и Ль).</vt:lpstr>
      <vt:lpstr>Помоги Карлсону дойти до варенья, выполнив все упражнения (артикуляционные упражнения для звуков Р и Рь).</vt:lpstr>
      <vt:lpstr>Презентация PowerPoint</vt:lpstr>
      <vt:lpstr>Презентация PowerPoint</vt:lpstr>
      <vt:lpstr>Презентация PowerPoint</vt:lpstr>
      <vt:lpstr> </vt:lpstr>
      <vt:lpstr>Гастрономически–логопедические игры  </vt:lpstr>
      <vt:lpstr> Гастрономически–логопедические игры 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85</cp:revision>
  <dcterms:created xsi:type="dcterms:W3CDTF">2019-12-12T15:59:38Z</dcterms:created>
  <dcterms:modified xsi:type="dcterms:W3CDTF">2024-05-19T08:06:19Z</dcterms:modified>
</cp:coreProperties>
</file>